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75" r:id="rId2"/>
    <p:sldId id="441" r:id="rId3"/>
    <p:sldId id="438" r:id="rId4"/>
    <p:sldId id="445" r:id="rId5"/>
    <p:sldId id="446" r:id="rId6"/>
    <p:sldId id="447" r:id="rId7"/>
    <p:sldId id="448" r:id="rId8"/>
    <p:sldId id="449" r:id="rId9"/>
    <p:sldId id="444" r:id="rId10"/>
    <p:sldId id="450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FC0"/>
    <a:srgbClr val="4778BB"/>
    <a:srgbClr val="D7D7D7"/>
    <a:srgbClr val="009EC0"/>
    <a:srgbClr val="0867BC"/>
    <a:srgbClr val="07790A"/>
    <a:srgbClr val="01B902"/>
    <a:srgbClr val="58A0FF"/>
    <a:srgbClr val="248BF3"/>
    <a:srgbClr val="8A270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177"/>
    <p:restoredTop sz="94694"/>
  </p:normalViewPr>
  <p:slideViewPr>
    <p:cSldViewPr>
      <p:cViewPr varScale="1">
        <p:scale>
          <a:sx n="117" d="100"/>
          <a:sy n="117" d="100"/>
        </p:scale>
        <p:origin x="304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jpe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7EB338-8BB0-B64B-9F79-C87EA24D723F}" type="datetimeFigureOut">
              <a:rPr lang="en-US" smtClean="0"/>
              <a:t>7/31/20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1E1A05-B3B6-6F43-8051-B5A825C5C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070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1E1A05-B3B6-6F43-8051-B5A825C5C2A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361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7/31/20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7/31/20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7/31/20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0" y="2514600"/>
            <a:ext cx="7772400" cy="11430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7/31/20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600200"/>
            <a:ext cx="1295400" cy="2895600"/>
          </a:xfrm>
        </p:spPr>
        <p:txBody>
          <a:bodyPr lIns="0" rIns="0" anchor="ctr">
            <a:normAutofit/>
          </a:bodyPr>
          <a:lstStyle>
            <a:lvl1pPr marL="0" indent="0" algn="r">
              <a:buNone/>
              <a:defRPr sz="9600" b="1"/>
            </a:lvl1pPr>
          </a:lstStyle>
          <a:p>
            <a:pPr lvl="0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386066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5 0 " pathEditMode="relative" ptsTypes="AA">
                                      <p:cBhvr>
                                        <p:cTn id="13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8" grpId="0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7/31/20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7/31/20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7/31/20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7/31/20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7/31/20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7/31/20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7/31/20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7/31/20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E77699-C466-4996-ADED-71C8160E04A2}" type="datetimeFigureOut">
              <a:rPr lang="en-US" smtClean="0"/>
              <a:pPr/>
              <a:t>7/31/20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E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820D759A-4A73-CA49-9A8E-5244F1C73B21}"/>
              </a:ext>
            </a:extLst>
          </p:cNvPr>
          <p:cNvSpPr txBox="1">
            <a:spLocks/>
          </p:cNvSpPr>
          <p:nvPr/>
        </p:nvSpPr>
        <p:spPr>
          <a:xfrm>
            <a:off x="3045372" y="3352800"/>
            <a:ext cx="6096000" cy="481293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 fontScale="85000" lnSpcReduction="2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3700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0" y="2130425"/>
            <a:ext cx="6096000" cy="917575"/>
          </a:xfrm>
          <a:solidFill>
            <a:schemeClr val="bg1"/>
          </a:solidFill>
        </p:spPr>
        <p:txBody>
          <a:bodyPr/>
          <a:lstStyle/>
          <a:p>
            <a:pPr algn="l"/>
            <a:r>
              <a:rPr lang="en-US" spc="-150" dirty="0"/>
              <a:t>APOLOGETICS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5372" y="3241745"/>
            <a:ext cx="6096000" cy="866240"/>
          </a:xfrm>
          <a:noFill/>
        </p:spPr>
        <p:txBody>
          <a:bodyPr>
            <a:normAutofit/>
          </a:bodyPr>
          <a:lstStyle/>
          <a:p>
            <a:pPr algn="l"/>
            <a:r>
              <a:rPr lang="en-US" sz="3750" dirty="0"/>
              <a:t>IN ONE LESSON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55D7117-B840-B442-A27C-D9D71A5CBC8D}"/>
              </a:ext>
            </a:extLst>
          </p:cNvPr>
          <p:cNvGrpSpPr/>
          <p:nvPr/>
        </p:nvGrpSpPr>
        <p:grpSpPr>
          <a:xfrm>
            <a:off x="3214537" y="3877969"/>
            <a:ext cx="1169350" cy="846286"/>
            <a:chOff x="3148191" y="3904594"/>
            <a:chExt cx="1169350" cy="846286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F6CBF57-D364-DF4D-B7B6-A61612247736}"/>
                </a:ext>
              </a:extLst>
            </p:cNvPr>
            <p:cNvSpPr txBox="1"/>
            <p:nvPr/>
          </p:nvSpPr>
          <p:spPr>
            <a:xfrm rot="21401300">
              <a:off x="3148191" y="4227660"/>
              <a:ext cx="116935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chemeClr val="bg1"/>
                  </a:solidFill>
                  <a:latin typeface="Gabriola" pitchFamily="82" charset="0"/>
                  <a:ea typeface="Brush Script MT" panose="03060802040406070304" pitchFamily="66" charset="-122"/>
                  <a:cs typeface="Brush Script MT" panose="03060802040406070304" pitchFamily="66" charset="-122"/>
                </a:rPr>
                <a:t>almost</a:t>
              </a:r>
              <a:endParaRPr lang="en-US" sz="2400" dirty="0">
                <a:solidFill>
                  <a:schemeClr val="bg1"/>
                </a:solidFill>
                <a:latin typeface="Gabriola" pitchFamily="82" charset="0"/>
                <a:ea typeface="Brush Script MT" panose="03060802040406070304" pitchFamily="66" charset="-122"/>
                <a:cs typeface="Brush Script MT" panose="03060802040406070304" pitchFamily="66" charset="-122"/>
              </a:endParaRPr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02E20960-BDA9-A249-9AB2-149B272194C4}"/>
                </a:ext>
              </a:extLst>
            </p:cNvPr>
            <p:cNvSpPr/>
            <p:nvPr/>
          </p:nvSpPr>
          <p:spPr>
            <a:xfrm rot="11370456">
              <a:off x="3447206" y="3904594"/>
              <a:ext cx="172295" cy="134007"/>
            </a:xfrm>
            <a:custGeom>
              <a:avLst/>
              <a:gdLst>
                <a:gd name="connsiteX0" fmla="*/ 0 w 283779"/>
                <a:gd name="connsiteY0" fmla="*/ 94593 h 220717"/>
                <a:gd name="connsiteX1" fmla="*/ 73572 w 283779"/>
                <a:gd name="connsiteY1" fmla="*/ 147145 h 220717"/>
                <a:gd name="connsiteX2" fmla="*/ 105103 w 283779"/>
                <a:gd name="connsiteY2" fmla="*/ 157655 h 220717"/>
                <a:gd name="connsiteX3" fmla="*/ 168165 w 283779"/>
                <a:gd name="connsiteY3" fmla="*/ 189186 h 220717"/>
                <a:gd name="connsiteX4" fmla="*/ 199696 w 283779"/>
                <a:gd name="connsiteY4" fmla="*/ 220717 h 220717"/>
                <a:gd name="connsiteX5" fmla="*/ 220717 w 283779"/>
                <a:gd name="connsiteY5" fmla="*/ 189186 h 220717"/>
                <a:gd name="connsiteX6" fmla="*/ 241738 w 283779"/>
                <a:gd name="connsiteY6" fmla="*/ 126124 h 220717"/>
                <a:gd name="connsiteX7" fmla="*/ 252248 w 283779"/>
                <a:gd name="connsiteY7" fmla="*/ 94593 h 220717"/>
                <a:gd name="connsiteX8" fmla="*/ 262759 w 283779"/>
                <a:gd name="connsiteY8" fmla="*/ 63062 h 220717"/>
                <a:gd name="connsiteX9" fmla="*/ 283779 w 283779"/>
                <a:gd name="connsiteY9" fmla="*/ 0 h 220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3779" h="220717">
                  <a:moveTo>
                    <a:pt x="0" y="94593"/>
                  </a:moveTo>
                  <a:cubicBezTo>
                    <a:pt x="24524" y="112110"/>
                    <a:pt x="47729" y="131639"/>
                    <a:pt x="73572" y="147145"/>
                  </a:cubicBezTo>
                  <a:cubicBezTo>
                    <a:pt x="83072" y="152845"/>
                    <a:pt x="95194" y="152700"/>
                    <a:pt x="105103" y="157655"/>
                  </a:cubicBezTo>
                  <a:cubicBezTo>
                    <a:pt x="186601" y="198404"/>
                    <a:pt x="88911" y="162769"/>
                    <a:pt x="168165" y="189186"/>
                  </a:cubicBezTo>
                  <a:cubicBezTo>
                    <a:pt x="178675" y="199696"/>
                    <a:pt x="184832" y="220717"/>
                    <a:pt x="199696" y="220717"/>
                  </a:cubicBezTo>
                  <a:cubicBezTo>
                    <a:pt x="212328" y="220717"/>
                    <a:pt x="215587" y="200729"/>
                    <a:pt x="220717" y="189186"/>
                  </a:cubicBezTo>
                  <a:cubicBezTo>
                    <a:pt x="229716" y="168938"/>
                    <a:pt x="234731" y="147145"/>
                    <a:pt x="241738" y="126124"/>
                  </a:cubicBezTo>
                  <a:lnTo>
                    <a:pt x="252248" y="94593"/>
                  </a:lnTo>
                  <a:cubicBezTo>
                    <a:pt x="255752" y="84083"/>
                    <a:pt x="260072" y="73810"/>
                    <a:pt x="262759" y="63062"/>
                  </a:cubicBezTo>
                  <a:cubicBezTo>
                    <a:pt x="275169" y="13421"/>
                    <a:pt x="266809" y="33941"/>
                    <a:pt x="283779" y="0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Freeform 6">
            <a:extLst>
              <a:ext uri="{FF2B5EF4-FFF2-40B4-BE49-F238E27FC236}">
                <a16:creationId xmlns:a16="http://schemas.microsoft.com/office/drawing/2014/main" id="{E2B5014E-4D9B-334F-932F-3857C3E1855A}"/>
              </a:ext>
            </a:extLst>
          </p:cNvPr>
          <p:cNvSpPr/>
          <p:nvPr/>
        </p:nvSpPr>
        <p:spPr>
          <a:xfrm>
            <a:off x="3599699" y="4007070"/>
            <a:ext cx="31917" cy="325820"/>
          </a:xfrm>
          <a:custGeom>
            <a:avLst/>
            <a:gdLst>
              <a:gd name="connsiteX0" fmla="*/ 0 w 31917"/>
              <a:gd name="connsiteY0" fmla="*/ 0 h 325820"/>
              <a:gd name="connsiteX1" fmla="*/ 21021 w 31917"/>
              <a:gd name="connsiteY1" fmla="*/ 73572 h 325820"/>
              <a:gd name="connsiteX2" fmla="*/ 31531 w 31917"/>
              <a:gd name="connsiteY2" fmla="*/ 325820 h 325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1917" h="325820">
                <a:moveTo>
                  <a:pt x="0" y="0"/>
                </a:moveTo>
                <a:cubicBezTo>
                  <a:pt x="7007" y="24524"/>
                  <a:pt x="17043" y="48379"/>
                  <a:pt x="21021" y="73572"/>
                </a:cubicBezTo>
                <a:cubicBezTo>
                  <a:pt x="35022" y="162246"/>
                  <a:pt x="31531" y="236581"/>
                  <a:pt x="31531" y="325820"/>
                </a:cubicBez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DF728129-6A95-C246-874F-D42C043748BA}"/>
              </a:ext>
            </a:extLst>
          </p:cNvPr>
          <p:cNvSpPr txBox="1">
            <a:spLocks/>
          </p:cNvSpPr>
          <p:nvPr/>
        </p:nvSpPr>
        <p:spPr>
          <a:xfrm>
            <a:off x="7949004" y="4355359"/>
            <a:ext cx="1197624" cy="322227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200" dirty="0">
                <a:solidFill>
                  <a:schemeClr val="bg1"/>
                </a:solidFill>
              </a:rPr>
              <a:t>Ai1L.net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B6B5FA-083A-E44E-BD8D-937E851FFA63}"/>
              </a:ext>
            </a:extLst>
          </p:cNvPr>
          <p:cNvSpPr txBox="1"/>
          <p:nvPr/>
        </p:nvSpPr>
        <p:spPr>
          <a:xfrm>
            <a:off x="10447283" y="433026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0BE5C8DD-C88A-B048-9AF6-716D7B3D1B2F}"/>
              </a:ext>
            </a:extLst>
          </p:cNvPr>
          <p:cNvSpPr txBox="1">
            <a:spLocks/>
          </p:cNvSpPr>
          <p:nvPr/>
        </p:nvSpPr>
        <p:spPr>
          <a:xfrm>
            <a:off x="3045371" y="5269758"/>
            <a:ext cx="6067097" cy="1131041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3700" b="1" dirty="0"/>
              <a:t>Lesson 3</a:t>
            </a:r>
            <a:br>
              <a:rPr lang="en-US" sz="7700" dirty="0"/>
            </a:br>
            <a:endParaRPr lang="en-US" sz="500" dirty="0"/>
          </a:p>
          <a:p>
            <a:pPr algn="l"/>
            <a:r>
              <a:rPr lang="en-US" sz="3700" dirty="0"/>
              <a:t>Ambassadors for Christ</a:t>
            </a:r>
          </a:p>
        </p:txBody>
      </p:sp>
    </p:spTree>
    <p:extLst>
      <p:ext uri="{BB962C8B-B14F-4D97-AF65-F5344CB8AC3E}">
        <p14:creationId xmlns:p14="http://schemas.microsoft.com/office/powerpoint/2010/main" val="33428301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List some things that Christians can do that get in the way of others becoming disciples?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16172099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 Gift Of A Bible - Small" descr="A Gift Of A Bible - Small">
            <a:hlinkClick r:id="" action="ppaction://media"/>
            <a:extLst>
              <a:ext uri="{FF2B5EF4-FFF2-40B4-BE49-F238E27FC236}">
                <a16:creationId xmlns:a16="http://schemas.microsoft.com/office/drawing/2014/main" id="{80D16F21-7D0C-D74F-BD69-0A1666786A9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63" y="866597"/>
            <a:ext cx="9139237" cy="5124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057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671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8671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are the attributes of a good ambassador?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4469478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is the significance of the Apostles being called “ambassadors for Christ”?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9552218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Consider examples of Paul being an ambassador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0990432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Describe 1 Peter 3:15 in its context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3393102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Consider examples from Jesus’ life that illustrate him being an ambassador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7693381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are some other examples of people who built bridges to others?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058515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03562" y="0"/>
            <a:ext cx="5336875" cy="688938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630913" y="5433289"/>
            <a:ext cx="3609524" cy="51369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585194" y="5433289"/>
            <a:ext cx="45719" cy="523220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680427" y="5420380"/>
            <a:ext cx="37471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Avenir Book"/>
                <a:cs typeface="Avenir Book"/>
              </a:rPr>
              <a:t>The Church at Auvers</a:t>
            </a:r>
          </a:p>
        </p:txBody>
      </p:sp>
      <p:sp>
        <p:nvSpPr>
          <p:cNvPr id="10" name="Rectangle 9"/>
          <p:cNvSpPr/>
          <p:nvPr/>
        </p:nvSpPr>
        <p:spPr>
          <a:xfrm>
            <a:off x="3581400" y="5946984"/>
            <a:ext cx="3659037" cy="143512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ctr"/>
          <a:lstStyle/>
          <a:p>
            <a:r>
              <a:rPr lang="en-US" sz="800" dirty="0">
                <a:solidFill>
                  <a:schemeClr val="tx1"/>
                </a:solidFill>
              </a:rPr>
              <a:t>Vincent van Gogh (June 1890)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581400" y="5942963"/>
            <a:ext cx="49513" cy="147533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796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100"/>
                            </p:stCondLst>
                            <p:childTnLst>
                              <p:par>
                                <p:cTn id="9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100"/>
                            </p:stCondLst>
                            <p:childTnLst>
                              <p:par>
                                <p:cTn id="12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4236 -1.11111E-6 L 2.77778E-7 -1.11111E-6 " pathEditMode="relative" rAng="0" ptsTypes="AA">
                                      <p:cBhvr>
                                        <p:cTn id="13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6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05556E-6 0.0169 L -3.05556E-6 1.85185E-6 " pathEditMode="relative" rAng="0" ptsTypes="AA">
                                      <p:cBhvr>
                                        <p:cTn id="22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9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1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5" grpId="2" animBg="1"/>
      <p:bldP spid="7" grpId="0" animBg="1"/>
      <p:bldP spid="8" grpId="0"/>
      <p:bldP spid="8" grpId="1"/>
      <p:bldP spid="10" grpId="0" animBg="1"/>
      <p:bldP spid="11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Dark Simplicity">
      <a:dk1>
        <a:srgbClr val="FFFFFF"/>
      </a:dk1>
      <a:lt1>
        <a:srgbClr val="000000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112</Words>
  <Application>Microsoft Macintosh PowerPoint</Application>
  <PresentationFormat>On-screen Show (4:3)</PresentationFormat>
  <Paragraphs>23</Paragraphs>
  <Slides>10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Avenir Book</vt:lpstr>
      <vt:lpstr>Calibri</vt:lpstr>
      <vt:lpstr>Gabriola</vt:lpstr>
      <vt:lpstr>Office Theme</vt:lpstr>
      <vt:lpstr>APOLOGETICS</vt:lpstr>
      <vt:lpstr>PowerPoint Presentation</vt:lpstr>
      <vt:lpstr>What are the attributes of a good ambassador?</vt:lpstr>
      <vt:lpstr>What is the significance of the Apostles being called “ambassadors for Christ”?</vt:lpstr>
      <vt:lpstr>Consider examples of Paul being an ambassador</vt:lpstr>
      <vt:lpstr>Describe 1 Peter 3:15 in its context</vt:lpstr>
      <vt:lpstr>Consider examples from Jesus’ life that illustrate him being an ambassador</vt:lpstr>
      <vt:lpstr>What are some other examples of people who built bridges to others?</vt:lpstr>
      <vt:lpstr>PowerPoint Presentation</vt:lpstr>
      <vt:lpstr>List some things that Christians can do that get in the way of others becoming disciples?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APOLOGETICS</dc:title>
  <dc:creator>Luke Murphey</dc:creator>
  <cp:lastModifiedBy>Luke Murphey</cp:lastModifiedBy>
  <cp:revision>12</cp:revision>
  <dcterms:created xsi:type="dcterms:W3CDTF">2020-02-15T06:26:49Z</dcterms:created>
  <dcterms:modified xsi:type="dcterms:W3CDTF">2020-07-31T16:18:35Z</dcterms:modified>
</cp:coreProperties>
</file>